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22"/>
  </p:notesMasterIdLst>
  <p:handoutMasterIdLst>
    <p:handoutMasterId r:id="rId23"/>
  </p:handoutMasterIdLst>
  <p:sldIdLst>
    <p:sldId id="257" r:id="rId4"/>
    <p:sldId id="308" r:id="rId5"/>
    <p:sldId id="313" r:id="rId6"/>
    <p:sldId id="310" r:id="rId7"/>
    <p:sldId id="326" r:id="rId8"/>
    <p:sldId id="315" r:id="rId9"/>
    <p:sldId id="317" r:id="rId10"/>
    <p:sldId id="318" r:id="rId11"/>
    <p:sldId id="321" r:id="rId12"/>
    <p:sldId id="322" r:id="rId13"/>
    <p:sldId id="323" r:id="rId14"/>
    <p:sldId id="324" r:id="rId15"/>
    <p:sldId id="325" r:id="rId16"/>
    <p:sldId id="316" r:id="rId17"/>
    <p:sldId id="327" r:id="rId18"/>
    <p:sldId id="329" r:id="rId19"/>
    <p:sldId id="328" r:id="rId20"/>
    <p:sldId id="260" r:id="rId21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1B934A9-B048-4D09-A722-3CC2A594CCFD}">
          <p14:sldIdLst>
            <p14:sldId id="257"/>
            <p14:sldId id="308"/>
            <p14:sldId id="313"/>
          </p14:sldIdLst>
        </p14:section>
        <p14:section name="Sección sin título" id="{5501F913-C9FC-4E5A-B09F-96F86913EA6D}">
          <p14:sldIdLst>
            <p14:sldId id="310"/>
            <p14:sldId id="326"/>
            <p14:sldId id="315"/>
            <p14:sldId id="317"/>
            <p14:sldId id="318"/>
            <p14:sldId id="321"/>
            <p14:sldId id="322"/>
            <p14:sldId id="323"/>
            <p14:sldId id="324"/>
            <p14:sldId id="325"/>
            <p14:sldId id="316"/>
            <p14:sldId id="327"/>
            <p14:sldId id="329"/>
            <p14:sldId id="328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C92"/>
    <a:srgbClr val="0D4C92"/>
    <a:srgbClr val="0D2E92"/>
    <a:srgbClr val="E8B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8793" autoAdjust="0"/>
  </p:normalViewPr>
  <p:slideViewPr>
    <p:cSldViewPr>
      <p:cViewPr>
        <p:scale>
          <a:sx n="63" d="100"/>
          <a:sy n="63" d="100"/>
        </p:scale>
        <p:origin x="-1680" y="-1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0E29AF-584E-491D-8D03-E647A70EF674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B6631C-D544-4EC6-B452-129334A3E2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04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E8CF38-522D-434D-94A0-CCEEFC626D54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AEED45-CB14-476A-A65C-64818553F7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959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53600" y="2276475"/>
            <a:ext cx="3251200" cy="643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276475"/>
            <a:ext cx="96012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4CD44-1E10-44A8-A02F-5992646E1D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D05C-BA50-4BDC-975C-D51C8873A7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987C-480C-4788-AFF7-45EAFC55CC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07AF-6328-462F-8A3C-40809AEFD0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407E-5E24-4053-8E5C-B6177EA8FA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A4CF-D1A1-411B-B190-2468A47DE5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7AFB-4E19-4AE9-A62F-B5DF897CD0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B199-C766-424F-99C5-0CB4D7D7BB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 M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42AD-1B43-4BE4-9137-98F6DB0B1D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A8D-9FC2-4424-8216-F46E3A9871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84E9-9426-42CD-9886-76EE980F3A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 M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4216400"/>
            <a:ext cx="13004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M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ill Sans MT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Gill Sans MT" charset="0"/>
          <a:ea typeface="小塚ゴシック Pr6N EL" charset="0"/>
          <a:cs typeface="小塚ゴシック Pr6N EL" charset="0"/>
          <a:sym typeface="Gill Sans MT" charset="0"/>
        </a:defRPr>
      </a:lvl9pPr>
    </p:titleStyle>
    <p:bodyStyle>
      <a:lvl1pPr marL="889000" indent="-571500" algn="ctr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277350"/>
            <a:ext cx="13004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" name="Line 2"/>
          <p:cNvSpPr>
            <a:spLocks noChangeShapeType="1"/>
          </p:cNvSpPr>
          <p:nvPr/>
        </p:nvSpPr>
        <p:spPr bwMode="auto">
          <a:xfrm rot="10800000" flipH="1">
            <a:off x="635000" y="1839913"/>
            <a:ext cx="11734800" cy="1587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s-ES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43650" y="9326563"/>
            <a:ext cx="3175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D4C92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D65F76F3-424F-4431-A190-6EB39DD9FD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0048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  <a:sym typeface="Gill Sans MT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  <a:sym typeface="Gill Sans MT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rgbClr val="A7AAAB"/>
          </a:solidFill>
          <a:latin typeface="+mn-lt"/>
          <a:ea typeface="+mn-ea"/>
          <a:cs typeface="+mn-cs"/>
          <a:sym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264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/>
          </p:cNvSpPr>
          <p:nvPr/>
        </p:nvSpPr>
        <p:spPr bwMode="auto">
          <a:xfrm>
            <a:off x="0" y="7988300"/>
            <a:ext cx="13004800" cy="1765300"/>
          </a:xfrm>
          <a:prstGeom prst="rect">
            <a:avLst/>
          </a:prstGeom>
          <a:solidFill>
            <a:schemeClr val="accent1">
              <a:alpha val="54901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rot="10800000" flipH="1">
            <a:off x="0" y="7999413"/>
            <a:ext cx="13004800" cy="1587"/>
          </a:xfrm>
          <a:prstGeom prst="line">
            <a:avLst/>
          </a:prstGeom>
          <a:noFill/>
          <a:ln w="25400">
            <a:solidFill>
              <a:srgbClr val="0D4C9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13004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s-ES" sz="4400" b="1" dirty="0" smtClean="0">
                <a:solidFill>
                  <a:srgbClr val="0D4C92"/>
                </a:solidFill>
                <a:sym typeface="Gill Sans MT" charset="0"/>
              </a:rPr>
              <a:t>El área de finanzas públicas del Programa EUROsociAL-II</a:t>
            </a:r>
            <a:br>
              <a:rPr lang="es-ES" sz="4400" b="1" dirty="0" smtClean="0">
                <a:solidFill>
                  <a:srgbClr val="0D4C92"/>
                </a:solidFill>
                <a:sym typeface="Gill Sans MT" charset="0"/>
              </a:rPr>
            </a:br>
            <a:r>
              <a:rPr lang="es-ES" sz="4400" b="1" dirty="0" smtClean="0">
                <a:solidFill>
                  <a:srgbClr val="0D4C92"/>
                </a:solidFill>
                <a:sym typeface="Gill Sans MT" charset="0"/>
              </a:rPr>
              <a:t/>
            </a:r>
            <a:br>
              <a:rPr lang="es-ES" sz="4400" b="1" dirty="0" smtClean="0">
                <a:solidFill>
                  <a:srgbClr val="0D4C92"/>
                </a:solidFill>
                <a:sym typeface="Gill Sans MT" charset="0"/>
              </a:rPr>
            </a:br>
            <a:r>
              <a:rPr lang="es-ES" sz="4400" b="1" dirty="0" smtClean="0">
                <a:solidFill>
                  <a:schemeClr val="bg1"/>
                </a:solidFill>
                <a:sym typeface="Gill Sans MT" charset="0"/>
              </a:rPr>
              <a:t>Jorge </a:t>
            </a:r>
            <a:r>
              <a:rPr lang="es-ES" sz="4400" b="1" dirty="0" err="1" smtClean="0">
                <a:solidFill>
                  <a:schemeClr val="bg1"/>
                </a:solidFill>
                <a:sym typeface="Gill Sans MT" charset="0"/>
              </a:rPr>
              <a:t>Cosulich</a:t>
            </a:r>
            <a:r>
              <a:rPr lang="es-ES" sz="4400" b="1" dirty="0" smtClean="0">
                <a:solidFill>
                  <a:schemeClr val="bg1"/>
                </a:solidFill>
                <a:sym typeface="Gill Sans MT" charset="0"/>
              </a:rPr>
              <a:t> Ayala </a:t>
            </a:r>
            <a:r>
              <a:rPr lang="en-US" sz="4400" dirty="0" smtClean="0">
                <a:solidFill>
                  <a:schemeClr val="bg1"/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</a:br>
            <a:r>
              <a:rPr lang="es-ES" sz="2600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  <a:t> </a:t>
            </a:r>
            <a:r>
              <a:rPr lang="es-ES" sz="2600" b="1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  <a:t>Centro Interamericano de Administraciones Tributarias</a:t>
            </a:r>
            <a:br>
              <a:rPr lang="es-ES" sz="2600" b="1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</a:br>
            <a:r>
              <a:rPr lang="es-ES" sz="2600" b="1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  <a:t>CIAT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  <a:t/>
            </a:r>
            <a:b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effectLst/>
                <a:ea typeface="ＭＳ Ｐゴシック" pitchFamily="21" charset="-128"/>
                <a:cs typeface="GillSans"/>
                <a:sym typeface="Gill Sans MT" charset="0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ea typeface="ＭＳ Ｐゴシック" pitchFamily="21" charset="-128"/>
                <a:cs typeface="GillSans"/>
                <a:sym typeface="Gill Sans MT" charset="0"/>
              </a:rPr>
              <a:t/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ea typeface="ＭＳ Ｐゴシック" pitchFamily="21" charset="-128"/>
                <a:cs typeface="GillSans"/>
                <a:sym typeface="Gill Sans MT" charset="0"/>
              </a:rPr>
            </a:br>
            <a:endParaRPr lang="en-US" sz="4800" dirty="0">
              <a:sym typeface="Gill Sans MT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13004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+mj-lt"/>
              <a:ea typeface="ＭＳ Ｐゴシック" pitchFamily="21" charset="-128"/>
              <a:cs typeface="GillSans"/>
              <a:sym typeface="Gill Sans MT" charset="0"/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  <a:ea typeface="ＭＳ Ｐゴシック" pitchFamily="21" charset="-128"/>
              <a:cs typeface="GillSans"/>
              <a:sym typeface="Gill Sans MT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21" charset="-128"/>
                <a:cs typeface="GillSans"/>
                <a:sym typeface="Gill Sans MT" charset="0"/>
              </a:rPr>
              <a:t>Buenos Aires, 11-13  de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21" charset="-128"/>
                <a:cs typeface="GillSans"/>
                <a:sym typeface="Gill Sans MT" charset="0"/>
              </a:rPr>
              <a:t>septiembre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21" charset="-128"/>
                <a:cs typeface="GillSans"/>
                <a:sym typeface="Gill Sans MT" charset="0"/>
              </a:rPr>
              <a:t> 2013</a:t>
            </a:r>
            <a:endParaRPr lang="es-ES" sz="2400" dirty="0">
              <a:latin typeface="+mj-lt"/>
            </a:endParaRPr>
          </a:p>
        </p:txBody>
      </p:sp>
      <p:pic>
        <p:nvPicPr>
          <p:cNvPr id="8" name="Picture 7" descr="\\fiiapp-arc2-srv\Eurosocial II\GESTIÓN TECNICA\6. Comunicacion y visibilidad\Comunicacion\LOGOTIPOS EUROsociAL\LOGOS SOCIOS EUROsociAL\parrilla logos EUROsociAL\logos_eurosocial_CMYK (nuevo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189913"/>
            <a:ext cx="11782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49" y="6472763"/>
            <a:ext cx="1335782" cy="13357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</a:pP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>ACTUALIDAD DE LA INFORMACIÓN DISPONIBLE </a:t>
            </a:r>
            <a:r>
              <a:rPr lang="es-ES" sz="2400" b="1" dirty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Calibri"/>
                <a:ea typeface="Calibri"/>
                <a:cs typeface="Times New Roman"/>
              </a:rPr>
              <a:t>Dimensión evaluada </a:t>
            </a:r>
          </a:p>
          <a:p>
            <a:r>
              <a:rPr lang="es-ES" dirty="0" smtClean="0">
                <a:latin typeface="Calibri"/>
                <a:ea typeface="Calibri"/>
                <a:cs typeface="Times New Roman"/>
              </a:rPr>
              <a:t>Aparte </a:t>
            </a:r>
            <a:r>
              <a:rPr lang="es-ES" dirty="0">
                <a:latin typeface="Calibri"/>
                <a:ea typeface="Calibri"/>
                <a:cs typeface="Times New Roman"/>
              </a:rPr>
              <a:t>de ser precisa, clara  y completa, la información también debe estar actualizada de lo contrario los contribuyentes no pueden confiar en la información para tomar decisiones en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cuanto </a:t>
            </a:r>
            <a:r>
              <a:rPr lang="es-ES" dirty="0">
                <a:latin typeface="Calibri"/>
                <a:ea typeface="Calibri"/>
                <a:cs typeface="Times New Roman"/>
              </a:rPr>
              <a:t>a sus obligaciones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tributarias.</a:t>
            </a:r>
          </a:p>
          <a:p>
            <a:r>
              <a:rPr lang="es-ES" b="1" dirty="0"/>
              <a:t>Criterios de valoración </a:t>
            </a:r>
            <a:endParaRPr lang="es-ES" dirty="0" smtClean="0"/>
          </a:p>
          <a:p>
            <a:r>
              <a:rPr lang="es-ES" dirty="0"/>
              <a:t>La información está  actualizada  en términos de la ley y </a:t>
            </a:r>
            <a:r>
              <a:rPr lang="es-ES" dirty="0" smtClean="0"/>
              <a:t>las normas y procedimientos   administrativos. </a:t>
            </a:r>
            <a:r>
              <a:rPr lang="es-ES" dirty="0"/>
              <a:t>Existen  procedimientos  bien documentados para actualizar continuamente la información. Existe  personal técnico  responsable con competencias apropiadas para la actualización y revisión. Existe un marco organizativo para apoyar la revisión y actualización de la información disponible de la Administración Tributaria</a:t>
            </a:r>
            <a:r>
              <a:rPr lang="es-ES" dirty="0" smtClean="0"/>
              <a:t>.</a:t>
            </a:r>
          </a:p>
          <a:p>
            <a:r>
              <a:rPr lang="es-ES" b="1" dirty="0"/>
              <a:t>Preguntas claves </a:t>
            </a:r>
          </a:p>
          <a:p>
            <a:r>
              <a:rPr lang="es-ES" dirty="0"/>
              <a:t>1. ¿Existen discrepancias entre la legislación vigente y / o </a:t>
            </a:r>
            <a:r>
              <a:rPr lang="es-ES" dirty="0" smtClean="0"/>
              <a:t>las normas y </a:t>
            </a:r>
            <a:r>
              <a:rPr lang="es-ES" dirty="0"/>
              <a:t>la información disponible de la administración tributaria?</a:t>
            </a:r>
          </a:p>
          <a:p>
            <a:r>
              <a:rPr lang="es-ES" dirty="0"/>
              <a:t>2. ¿Cuál es el proceso y la frecuencia de la revisión y actualización de la información puesta a disposición de los </a:t>
            </a:r>
            <a:r>
              <a:rPr lang="es-ES" dirty="0" smtClean="0"/>
              <a:t>contribuyentes</a:t>
            </a:r>
            <a:r>
              <a:rPr lang="es-ES" dirty="0"/>
              <a:t>?</a:t>
            </a:r>
          </a:p>
          <a:p>
            <a:r>
              <a:rPr lang="es-ES" dirty="0"/>
              <a:t>3. </a:t>
            </a:r>
            <a:r>
              <a:rPr lang="es-ES" dirty="0" smtClean="0"/>
              <a:t>¿Están  los funcionarios suficientemente </a:t>
            </a:r>
            <a:r>
              <a:rPr lang="es-ES" dirty="0"/>
              <a:t>capacitados </a:t>
            </a:r>
            <a:r>
              <a:rPr lang="es-ES" dirty="0" smtClean="0"/>
              <a:t>para el </a:t>
            </a:r>
            <a:r>
              <a:rPr lang="es-ES" dirty="0"/>
              <a:t>suministro de la información a los contribuyentes </a:t>
            </a:r>
            <a:r>
              <a:rPr lang="es-ES" dirty="0" smtClean="0"/>
              <a:t>?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</a:pP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>ACCESIBILIDAD DE LA INFORMACIÓN DISPONIBLE</a:t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Dimensiones </a:t>
            </a:r>
            <a:r>
              <a:rPr lang="es-ES" b="1" dirty="0" smtClean="0"/>
              <a:t> a evaluarse </a:t>
            </a:r>
            <a:endParaRPr lang="es-ES" b="1" dirty="0"/>
          </a:p>
          <a:p>
            <a:r>
              <a:rPr lang="es-ES" dirty="0" smtClean="0"/>
              <a:t>La </a:t>
            </a:r>
            <a:r>
              <a:rPr lang="es-ES" dirty="0"/>
              <a:t>facilidad con la que los contribuyentes </a:t>
            </a:r>
            <a:r>
              <a:rPr lang="es-ES" dirty="0" smtClean="0"/>
              <a:t>obtienen información </a:t>
            </a:r>
            <a:r>
              <a:rPr lang="es-ES" dirty="0"/>
              <a:t>y asesoramiento de la Administración Tributaria.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Criterios de valoración </a:t>
            </a: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La </a:t>
            </a:r>
            <a:r>
              <a:rPr lang="es-ES" dirty="0">
                <a:latin typeface="Calibri"/>
                <a:ea typeface="Calibri"/>
                <a:cs typeface="Times New Roman"/>
              </a:rPr>
              <a:t>facilidad con la que los contribuyentes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obtienen información </a:t>
            </a:r>
            <a:r>
              <a:rPr lang="es-ES" dirty="0">
                <a:latin typeface="Calibri"/>
                <a:ea typeface="Calibri"/>
                <a:cs typeface="Times New Roman"/>
              </a:rPr>
              <a:t>y asesoramiento impositivo por la Administración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>
                <a:latin typeface="Calibri"/>
                <a:ea typeface="Calibri"/>
                <a:cs typeface="Times New Roman"/>
              </a:rPr>
              <a:t>Preguntas clave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1. ¿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Cuáles son los canales  </a:t>
            </a:r>
            <a:r>
              <a:rPr lang="es-ES" dirty="0">
                <a:latin typeface="Calibri"/>
                <a:ea typeface="Calibri"/>
                <a:cs typeface="Times New Roman"/>
              </a:rPr>
              <a:t>que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los contribuyente tienen para puede </a:t>
            </a:r>
            <a:r>
              <a:rPr lang="es-ES" dirty="0">
                <a:latin typeface="Calibri"/>
                <a:ea typeface="Calibri"/>
                <a:cs typeface="Times New Roman"/>
              </a:rPr>
              <a:t>buscar información? 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es-ES" dirty="0">
                <a:latin typeface="Calibri"/>
                <a:ea typeface="Calibri"/>
                <a:cs typeface="Times New Roman"/>
              </a:rPr>
              <a:t>. Con qué facilidad se pone  a disposición del contribuyente la información?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3. ¿Cómo puede un contribuyente obtener acceso rápido a la información?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4. ¿Es accesible la información para los contribuyentes con necesidades especiales?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5. ¿Qué pasa con la información de los contribuyentes en un menor nivel de sofisticación técnica?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2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</a:pP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> CAPACIDAD   DE RESPONDER A LAS SOLICITUDES DE INFORMACIÓN</a:t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>
                <a:latin typeface="Calibri"/>
                <a:ea typeface="Calibri"/>
                <a:cs typeface="Times New Roman"/>
              </a:rPr>
              <a:t>Dimensión a ser evaluada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El tiempo necesario para responder a las solicitudes </a:t>
            </a:r>
            <a:r>
              <a:rPr lang="es-ES" dirty="0">
                <a:latin typeface="Calibri"/>
                <a:ea typeface="Calibri"/>
                <a:cs typeface="Times New Roman"/>
              </a:rPr>
              <a:t>de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información </a:t>
            </a:r>
            <a:r>
              <a:rPr lang="es-ES" dirty="0">
                <a:latin typeface="Calibri"/>
                <a:ea typeface="Calibri"/>
                <a:cs typeface="Times New Roman"/>
              </a:rPr>
              <a:t>y asesoramiento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 los </a:t>
            </a:r>
            <a:r>
              <a:rPr lang="es-ES" dirty="0">
                <a:latin typeface="Calibri"/>
                <a:ea typeface="Calibri"/>
                <a:cs typeface="Times New Roman"/>
              </a:rPr>
              <a:t>contribuyentes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Puntos a destacar  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es-ES" dirty="0">
                <a:latin typeface="Calibri"/>
                <a:ea typeface="Calibri"/>
                <a:cs typeface="Times New Roman"/>
              </a:rPr>
              <a:t>. El objetivo de la dimensión es evaluar el nivel de capacidad de respuesta de la Administración Tributaria a solicitudes de información y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asesoramiento de los </a:t>
            </a:r>
            <a:r>
              <a:rPr lang="es-ES" dirty="0">
                <a:latin typeface="Calibri"/>
                <a:ea typeface="Calibri"/>
                <a:cs typeface="Times New Roman"/>
              </a:rPr>
              <a:t>contribuyentes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 e </a:t>
            </a:r>
            <a:r>
              <a:rPr lang="es-ES" dirty="0">
                <a:latin typeface="Calibri"/>
                <a:ea typeface="Calibri"/>
                <a:cs typeface="Times New Roman"/>
              </a:rPr>
              <a:t>intermediarios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 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2. El  nivel de prestación de servicios estándar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deben </a:t>
            </a:r>
            <a:r>
              <a:rPr lang="es-ES" dirty="0">
                <a:latin typeface="Calibri"/>
                <a:ea typeface="Calibri"/>
                <a:cs typeface="Times New Roman"/>
              </a:rPr>
              <a:t>ser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documentados.  Procedimientos </a:t>
            </a:r>
            <a:r>
              <a:rPr lang="es-ES" dirty="0">
                <a:latin typeface="Calibri"/>
                <a:ea typeface="Calibri"/>
                <a:cs typeface="Times New Roman"/>
              </a:rPr>
              <a:t>i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nformales </a:t>
            </a:r>
            <a:r>
              <a:rPr lang="es-ES" dirty="0">
                <a:latin typeface="Calibri"/>
                <a:ea typeface="Calibri"/>
                <a:cs typeface="Times New Roman"/>
              </a:rPr>
              <a:t>y  no obligatorios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,   no </a:t>
            </a:r>
            <a:r>
              <a:rPr lang="es-ES" dirty="0">
                <a:latin typeface="Calibri"/>
                <a:ea typeface="Calibri"/>
                <a:cs typeface="Times New Roman"/>
              </a:rPr>
              <a:t>se ajustan a la definición de un estándar de prestación de servicios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es-ES" b="1" dirty="0">
                <a:latin typeface="Calibri"/>
                <a:ea typeface="Calibri"/>
                <a:cs typeface="Times New Roman"/>
              </a:rPr>
              <a:t>. ¿Cuáles son las normas estándar de prestación de servicios en relación con los contribuyentes que solicitan información?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2. ¿Cuál ha sido el desempeño de esas normas?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b="1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</a:pP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>MONITOREO Y CAPACIDAD DE ACEPTAR LAS PERCEPCIONES DE LOS CONTRIBUYENTES</a:t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Times New Roman"/>
              </a:rPr>
              <a:t>Dimensiones que deben evaluarse</a:t>
            </a:r>
            <a:r>
              <a:rPr lang="es-ES" dirty="0">
                <a:latin typeface="Calibri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romanLcParenBoth"/>
            </a:pPr>
            <a:r>
              <a:rPr lang="es-ES" dirty="0">
                <a:latin typeface="Calibri"/>
                <a:ea typeface="Calibri"/>
                <a:cs typeface="Times New Roman"/>
              </a:rPr>
              <a:t>la calidad y la frecuencia de las encuestas de percepción y otros métodos utilizados para </a:t>
            </a:r>
            <a:r>
              <a:rPr lang="es-ES" b="1" dirty="0">
                <a:latin typeface="Calibri"/>
                <a:ea typeface="Calibri"/>
                <a:cs typeface="Times New Roman"/>
              </a:rPr>
              <a:t>evaluar  la retroalimentación de los contribuyentes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.</a:t>
            </a:r>
            <a:endParaRPr lang="es-ES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romanLcParenBoth"/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El grado en </a:t>
            </a:r>
            <a:r>
              <a:rPr lang="es-ES" dirty="0">
                <a:latin typeface="Calibri"/>
                <a:ea typeface="Calibri"/>
                <a:cs typeface="Times New Roman"/>
              </a:rPr>
              <a:t>que los resultados de las encuestas de percepción se tienen en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cuenta </a:t>
            </a:r>
            <a:r>
              <a:rPr lang="es-ES" dirty="0">
                <a:latin typeface="Calibri"/>
                <a:ea typeface="Calibri"/>
                <a:cs typeface="Times New Roman"/>
              </a:rPr>
              <a:t>en el diseño de programas de servicio al contribuyente y productos.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>
                <a:latin typeface="Calibri"/>
                <a:ea typeface="Calibri"/>
                <a:cs typeface="Times New Roman"/>
              </a:rPr>
              <a:t>Criterios de valoración </a:t>
            </a: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dirty="0">
                <a:latin typeface="Calibri"/>
                <a:ea typeface="Calibri"/>
                <a:cs typeface="Times New Roman"/>
              </a:rPr>
              <a:t>La calidad y la frecuencia de las encuestas de percepción y otros métodos utilizados para obtener retroalimentación sobre el desempeño de los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contribuyentes.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es-ES" dirty="0">
                <a:latin typeface="Calibri"/>
                <a:ea typeface="Calibri"/>
                <a:cs typeface="Times New Roman"/>
              </a:rPr>
              <a:t>. ¿Existen encuestas de percepción realizadas o se han utilizado otros métodos para obtener  rendimientos de la  retroalimentación de los contribuyentes?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2. ¿Qué actividades y los métodos se utilizan para obtener información sobre el rendimiento de los contribuyentes?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3. ¿Quién hace esto en nombre de la Administración Tributaria?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4. ¿Qué frecuencia se realizan estas encuestas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?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b="1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dirty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dirty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>METODOLOGÍA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Presentaciones de experiencias calificadas  de los países  seguidas de amplio debate por los participantes</a:t>
            </a:r>
            <a:r>
              <a:rPr lang="es-ES" sz="2800" dirty="0"/>
              <a:t>. Se pretende conocer en detalle las experiencias que se presenten , sus ventajas e inconvenientes, identificando los problemas a resolver y las soluciones encontradas</a:t>
            </a: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b="1" dirty="0" smtClean="0"/>
              <a:t>Los </a:t>
            </a:r>
            <a:r>
              <a:rPr lang="es-ES" sz="2800" b="1" dirty="0"/>
              <a:t>temas </a:t>
            </a:r>
            <a:r>
              <a:rPr lang="es-ES" sz="2800" b="1" dirty="0" smtClean="0"/>
              <a:t>presentados se </a:t>
            </a:r>
            <a:r>
              <a:rPr lang="es-ES" sz="2800" b="1" dirty="0"/>
              <a:t>debatirán  </a:t>
            </a:r>
            <a:r>
              <a:rPr lang="es-ES" sz="2800" b="1" dirty="0" smtClean="0"/>
              <a:t>en </a:t>
            </a:r>
            <a:r>
              <a:rPr lang="es-ES" sz="2800" b="1" dirty="0"/>
              <a:t>cada momento de la exposición sin esperar a un turno final de cuestiones a debatir . Con esto se espera  generar  una gran dinámica </a:t>
            </a:r>
            <a:r>
              <a:rPr lang="es-ES" sz="2800" b="1" dirty="0" smtClean="0"/>
              <a:t>de </a:t>
            </a:r>
            <a:r>
              <a:rPr lang="es-ES" sz="2800" b="1" dirty="0"/>
              <a:t>discusión. </a:t>
            </a:r>
          </a:p>
          <a:p>
            <a:pPr>
              <a:buFont typeface="Wingdings" pitchFamily="2" charset="2"/>
              <a:buChar char="Ø"/>
            </a:pP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El encuentro se cerrará con una mesa para avaluar la actividad y dar seguimiento a los compromisos asumidos por los PAISES.  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/>
              <a:t>PROGRAMA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2" y="2295524"/>
            <a:ext cx="10297144" cy="61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33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/>
              <a:t>PROGRAMA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1780456"/>
            <a:ext cx="11017223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7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PROGRAMA</a:t>
            </a: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1780456"/>
            <a:ext cx="12911112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1900" y="4376738"/>
            <a:ext cx="8347075" cy="1108075"/>
          </a:xfrm>
          <a:prstGeom prst="rect">
            <a:avLst/>
          </a:prstGeom>
          <a:solidFill>
            <a:srgbClr val="E8B64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6600" dirty="0">
                <a:solidFill>
                  <a:srgbClr val="0D4C92"/>
                </a:solidFill>
              </a:rPr>
              <a:t>Gracias por su atención</a:t>
            </a:r>
          </a:p>
        </p:txBody>
      </p:sp>
      <p:pic>
        <p:nvPicPr>
          <p:cNvPr id="5122" name="Picture 2" descr="C:\Users\Jorge\Desktop\EUROSOCIAL ARGENTINA\Logo CI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31696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4413"/>
            <a:ext cx="13127038" cy="2305050"/>
          </a:xfrm>
          <a:prstGeom prst="rect">
            <a:avLst/>
          </a:prstGeom>
        </p:spPr>
        <p:txBody>
          <a:bodyPr/>
          <a:lstStyle/>
          <a:p>
            <a:r>
              <a:rPr lang="es-ES" sz="2800" b="1" dirty="0" smtClean="0">
                <a:solidFill>
                  <a:srgbClr val="000000"/>
                </a:solidFill>
                <a:latin typeface="Calibri"/>
              </a:rPr>
              <a:t>VISITA </a:t>
            </a:r>
            <a:r>
              <a:rPr lang="es-ES" sz="2800" b="1" dirty="0">
                <a:solidFill>
                  <a:srgbClr val="000000"/>
                </a:solidFill>
                <a:latin typeface="Calibri"/>
              </a:rPr>
              <a:t>DE INTERCAMBIO DE </a:t>
            </a:r>
            <a:r>
              <a:rPr lang="es-ES" sz="2800" b="1" dirty="0" smtClean="0">
                <a:solidFill>
                  <a:srgbClr val="000000"/>
                </a:solidFill>
                <a:latin typeface="Calibri"/>
              </a:rPr>
              <a:t>EXPERIENCIAS </a:t>
            </a:r>
            <a:r>
              <a:rPr lang="es-ES" sz="2800" b="1" dirty="0">
                <a:solidFill>
                  <a:srgbClr val="000000"/>
                </a:solidFill>
                <a:latin typeface="Calibri"/>
              </a:rPr>
              <a:t>SUR – SUR ENTRE ADMINISTRACIONES TRIBUTARIAS SOBRE SERVICIOS DE INFORMACIÓN Y ASISTENCIA AL CONTRIBUYENTE </a:t>
            </a:r>
            <a:r>
              <a:rPr lang="es-ES" sz="2800" dirty="0">
                <a:solidFill>
                  <a:srgbClr val="000000"/>
                </a:solidFill>
                <a:latin typeface="Calibri"/>
              </a:rPr>
              <a:t>AFIP - Buenos Aires, 11 al 13 de septiembre </a:t>
            </a:r>
            <a:r>
              <a:rPr lang="es-ES" sz="2400" dirty="0">
                <a:solidFill>
                  <a:srgbClr val="000000"/>
                </a:solidFill>
                <a:latin typeface="Calibri"/>
              </a:rPr>
              <a:t>de 2013 </a:t>
            </a:r>
            <a:r>
              <a:rPr lang="es-ES" sz="24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 smtClean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r>
              <a:rPr lang="es-ES" sz="24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 smtClean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r>
              <a:rPr lang="es-ES" sz="24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 smtClean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r>
              <a:rPr lang="es-ES" sz="2400" dirty="0" smtClean="0">
                <a:solidFill>
                  <a:srgbClr val="000000"/>
                </a:solidFill>
                <a:latin typeface="Calibri"/>
              </a:rPr>
              <a:t>PROGRAMA </a:t>
            </a:r>
            <a:br>
              <a:rPr lang="es-ES" sz="2400" dirty="0" smtClean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>Jorge </a:t>
            </a:r>
            <a:r>
              <a:rPr lang="es-ES" sz="2400" dirty="0" err="1">
                <a:solidFill>
                  <a:srgbClr val="000000"/>
                </a:solidFill>
                <a:latin typeface="Calibri"/>
              </a:rPr>
              <a:t>Cosulich</a:t>
            </a:r>
            <a:r>
              <a:rPr lang="es-ES" sz="2400" dirty="0">
                <a:solidFill>
                  <a:srgbClr val="000000"/>
                </a:solidFill>
                <a:latin typeface="Calibri"/>
              </a:rPr>
              <a:t> Ayala </a:t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> Centro Interamericano de Administraciones Tributarias</a:t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r>
              <a:rPr lang="es-ES" sz="2400" dirty="0">
                <a:solidFill>
                  <a:srgbClr val="000000"/>
                </a:solidFill>
                <a:latin typeface="Calibri"/>
              </a:rPr>
              <a:t>CIAT</a:t>
            </a:r>
            <a:br>
              <a:rPr lang="es-ES" sz="2400" dirty="0">
                <a:solidFill>
                  <a:srgbClr val="000000"/>
                </a:solidFill>
                <a:latin typeface="Calibri"/>
              </a:rPr>
            </a:br>
            <a:endParaRPr lang="es-ES" sz="2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06" y="7541096"/>
            <a:ext cx="186266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2BB4B-1880-4F50-BE45-ECCB278F6E2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1"/>
          <p:cNvSpPr>
            <a:spLocks/>
          </p:cNvSpPr>
          <p:nvPr/>
        </p:nvSpPr>
        <p:spPr bwMode="auto">
          <a:xfrm>
            <a:off x="3954195" y="1341279"/>
            <a:ext cx="509799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342900"/>
            <a:r>
              <a:rPr lang="en-US" sz="3200" dirty="0" smtClean="0">
                <a:solidFill>
                  <a:srgbClr val="0D4C92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  <a:sym typeface="Gill Sans MT" pitchFamily="34" charset="0"/>
              </a:rPr>
              <a:t>El </a:t>
            </a:r>
            <a:r>
              <a:rPr lang="en-US" sz="3200" dirty="0" err="1" smtClean="0">
                <a:solidFill>
                  <a:srgbClr val="0D4C92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  <a:sym typeface="Gill Sans MT" pitchFamily="34" charset="0"/>
              </a:rPr>
              <a:t>Programa</a:t>
            </a:r>
            <a:r>
              <a:rPr lang="en-US" sz="3200" dirty="0" smtClean="0">
                <a:solidFill>
                  <a:srgbClr val="0D4C92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  <a:sym typeface="Gill Sans MT" pitchFamily="34" charset="0"/>
              </a:rPr>
              <a:t> EUROsociAL-II</a:t>
            </a:r>
            <a:endParaRPr lang="en-US" sz="3200" dirty="0">
              <a:solidFill>
                <a:srgbClr val="0D4C92"/>
              </a:solidFill>
              <a:latin typeface="Gill Sans MT" pitchFamily="34" charset="0"/>
              <a:ea typeface="Gill Sans MT" pitchFamily="34" charset="0"/>
              <a:cs typeface="Gill Sans MT" pitchFamily="34" charset="0"/>
              <a:sym typeface="Gill Sans MT" pitchFamily="34" charset="0"/>
            </a:endParaRPr>
          </a:p>
        </p:txBody>
      </p:sp>
      <p:sp>
        <p:nvSpPr>
          <p:cNvPr id="10244" name="5 Rectángulo"/>
          <p:cNvSpPr>
            <a:spLocks noChangeArrowheads="1"/>
          </p:cNvSpPr>
          <p:nvPr/>
        </p:nvSpPr>
        <p:spPr bwMode="auto">
          <a:xfrm>
            <a:off x="1749425" y="1852613"/>
            <a:ext cx="9217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/>
            <a:r>
              <a:rPr lang="en-US" sz="2400">
                <a:solidFill>
                  <a:srgbClr val="E8B647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  <a:sym typeface="Gill Sans MT" pitchFamily="34" charset="0"/>
              </a:rPr>
              <a:t>Estructura institucional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2530475"/>
            <a:ext cx="10296525" cy="6234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3403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PRESENTACION 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3600" b="1" dirty="0" smtClean="0"/>
              <a:t>Objetivo del encuentro </a:t>
            </a:r>
          </a:p>
          <a:p>
            <a:pPr marL="0" indent="0">
              <a:buNone/>
            </a:pPr>
            <a:endParaRPr lang="es-ES" sz="3600" b="1" dirty="0" smtClean="0"/>
          </a:p>
          <a:p>
            <a:pPr>
              <a:buFont typeface="Wingdings" pitchFamily="2" charset="2"/>
              <a:buChar char="ü"/>
            </a:pPr>
            <a:r>
              <a:rPr lang="es-ES" sz="3600" b="1" dirty="0" smtClean="0"/>
              <a:t>Marco conceptual del Servicio a los Contribuyentes</a:t>
            </a:r>
          </a:p>
          <a:p>
            <a:pPr marL="0" indent="0">
              <a:buNone/>
            </a:pPr>
            <a:endParaRPr lang="es-ES" sz="3600" b="1" dirty="0" smtClean="0"/>
          </a:p>
          <a:p>
            <a:pPr>
              <a:buFont typeface="Wingdings" pitchFamily="2" charset="2"/>
              <a:buChar char="ü"/>
            </a:pPr>
            <a:r>
              <a:rPr lang="es-ES" sz="3600" b="1" dirty="0" smtClean="0"/>
              <a:t>Metodología del encuentro</a:t>
            </a:r>
          </a:p>
          <a:p>
            <a:pPr marL="0" indent="0">
              <a:buNone/>
            </a:pPr>
            <a:r>
              <a:rPr lang="es-ES" sz="36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sz="3600" b="1" dirty="0" smtClean="0"/>
              <a:t>Programa del encuentro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b="1" dirty="0" smtClean="0"/>
              <a:t>OBJETIVOS DEL ENCUENTRO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2800" b="1" dirty="0" smtClean="0">
                <a:latin typeface="Calibri"/>
                <a:ea typeface="Calibri"/>
                <a:cs typeface="Times New Roman"/>
              </a:rPr>
              <a:t>Intercambiar 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experiencias 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entre  los países participantes para facilitar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 el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cumplimiento  tributario de los contribuyentes buscando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como resultados que 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en cada uno  de los países 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se implanten aquellas medidas </a:t>
            </a:r>
            <a:r>
              <a:rPr lang="es-ES" sz="2800" b="1" dirty="0" smtClean="0">
                <a:latin typeface="Calibri"/>
                <a:ea typeface="Calibri"/>
                <a:cs typeface="Times New Roman"/>
              </a:rPr>
              <a:t>necesarias para estimular 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el cumplimiento </a:t>
            </a:r>
            <a:r>
              <a:rPr lang="es-ES" sz="2800" b="1" dirty="0" smtClean="0">
                <a:latin typeface="Calibri"/>
                <a:ea typeface="Calibri"/>
                <a:cs typeface="Times New Roman"/>
              </a:rPr>
              <a:t>voluntario, es decir,  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el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conocimiento preciso  de las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normas fiscales , la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reducción de los costes indirectos derivados de la obligación tributaria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 y la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simplificación de los trámites especialmente 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mediante del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uso de las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 tecnologías TIC( Internet). </a:t>
            </a:r>
          </a:p>
          <a:p>
            <a:pPr marL="0" indent="0">
              <a:buNone/>
            </a:pPr>
            <a:endParaRPr lang="es-ES" sz="2800" dirty="0" smtClean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s-ES" sz="2800" b="1" dirty="0" smtClean="0">
                <a:latin typeface="Calibri"/>
                <a:ea typeface="Calibri"/>
                <a:cs typeface="Times New Roman"/>
              </a:rPr>
              <a:t>Identificar oportunidades de cooperación entre los países 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para la  implantación de buenas practicas identificadas en el intercambio de experiencias.     </a:t>
            </a:r>
          </a:p>
          <a:p>
            <a:pPr>
              <a:buFont typeface="Wingdings" pitchFamily="2" charset="2"/>
              <a:buChar char="Ø"/>
            </a:pPr>
            <a:endParaRPr lang="es-ES" sz="2800" dirty="0">
              <a:latin typeface="Calibri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0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744" y="390525"/>
            <a:ext cx="11756181" cy="16256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2400" b="1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  <a:sym typeface="Gill Sans MT" pitchFamily="34" charset="0"/>
              </a:rPr>
              <a:t>AREAS </a:t>
            </a:r>
            <a:r>
              <a:rPr lang="es-ES" sz="2400" b="1" dirty="0">
                <a:solidFill>
                  <a:srgbClr val="333333"/>
                </a:solidFill>
                <a:latin typeface="Calibri"/>
                <a:ea typeface="Calibri"/>
                <a:cs typeface="Times New Roman"/>
                <a:sym typeface="Gill Sans MT" pitchFamily="34" charset="0"/>
              </a:rPr>
              <a:t>FUNCIONALES  DE EVALUACIÓN DEL PERFOMANCE DE LAS AATT (TADAT) </a:t>
            </a:r>
            <a:br>
              <a:rPr lang="es-ES" sz="2400" b="1" dirty="0">
                <a:solidFill>
                  <a:srgbClr val="333333"/>
                </a:solidFill>
                <a:latin typeface="Calibri"/>
                <a:ea typeface="Calibri"/>
                <a:cs typeface="Times New Roman"/>
                <a:sym typeface="Gill Sans MT" pitchFamily="34" charset="0"/>
              </a:rPr>
            </a:br>
            <a:r>
              <a:rPr lang="es-ES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  <a:sym typeface="Gill Sans MT" pitchFamily="34" charset="0"/>
              </a:rPr>
              <a:t/>
            </a:r>
            <a:br>
              <a:rPr lang="es-ES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  <a:sym typeface="Gill Sans MT" pitchFamily="34" charset="0"/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428528"/>
            <a:ext cx="11703050" cy="62836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A.	 FACILITAR, INCLUIR Y ASISTIR AL CUMPLIMIENTO VOLUNTARIO  </a:t>
            </a:r>
            <a:endParaRPr lang="es-ES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es-ES" b="1" dirty="0">
                <a:latin typeface="Calibri"/>
                <a:ea typeface="Calibri"/>
                <a:cs typeface="Times New Roman"/>
              </a:rPr>
              <a:t>. 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Asistencia al </a:t>
            </a:r>
            <a:r>
              <a:rPr lang="es-ES" b="1" dirty="0">
                <a:latin typeface="Calibri"/>
                <a:ea typeface="Calibri"/>
                <a:cs typeface="Times New Roman"/>
              </a:rPr>
              <a:t>cumplimiento voluntario - </a:t>
            </a:r>
            <a:r>
              <a:rPr lang="es-ES" dirty="0">
                <a:latin typeface="Calibri"/>
                <a:ea typeface="Calibri"/>
                <a:cs typeface="Times New Roman"/>
              </a:rPr>
              <a:t>Los contribuyentes  cuentan con la información y el estímulo necesario para cumplir.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2. Integridad de la base de contribuyentes – </a:t>
            </a:r>
            <a:r>
              <a:rPr lang="es-ES" dirty="0">
                <a:latin typeface="Calibri"/>
                <a:ea typeface="Calibri"/>
                <a:cs typeface="Times New Roman"/>
              </a:rPr>
              <a:t>Todos los contribuyentes obligados  están incluidos en la base o registro de contribuyentes y la información contenida es completa y  exacta.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3. La eficiencia de la administración tributaria </a:t>
            </a:r>
            <a:r>
              <a:rPr lang="es-ES" dirty="0">
                <a:latin typeface="Calibri"/>
                <a:ea typeface="Calibri"/>
                <a:cs typeface="Times New Roman"/>
              </a:rPr>
              <a:t>- Las operaciones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 de  gestión de   recaudación  y cuenta corriente de </a:t>
            </a:r>
            <a:r>
              <a:rPr lang="es-ES" dirty="0">
                <a:latin typeface="Calibri"/>
                <a:ea typeface="Calibri"/>
                <a:cs typeface="Times New Roman"/>
              </a:rPr>
              <a:t>las administraciones tributarias son eficientes y se centran en los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productos tributarios  </a:t>
            </a:r>
            <a:r>
              <a:rPr lang="es-ES" dirty="0">
                <a:latin typeface="Calibri"/>
                <a:ea typeface="Calibri"/>
                <a:cs typeface="Times New Roman"/>
              </a:rPr>
              <a:t>más importantes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7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4"/>
            <a:ext cx="11703050" cy="1965996"/>
          </a:xfrm>
        </p:spPr>
        <p:txBody>
          <a:bodyPr/>
          <a:lstStyle/>
          <a:p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SERVICIOS </a:t>
            </a:r>
            <a:r>
              <a:rPr lang="es-ES" sz="2800" b="1" dirty="0"/>
              <a:t>DE INFORMACIÓN Y ASISTENCIA</a:t>
            </a:r>
            <a:br>
              <a:rPr lang="es-ES" sz="2800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B.	CONTROL DEL  CUMPLIMIENTO  </a:t>
            </a:r>
            <a:endParaRPr lang="es-ES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4</a:t>
            </a:r>
            <a:r>
              <a:rPr lang="es-ES" b="1" dirty="0">
                <a:latin typeface="Calibri"/>
                <a:ea typeface="Calibri"/>
                <a:cs typeface="Times New Roman"/>
              </a:rPr>
              <a:t>. Presentación de declaraciones – </a:t>
            </a:r>
            <a:r>
              <a:rPr lang="es-ES" dirty="0">
                <a:latin typeface="Calibri"/>
                <a:ea typeface="Calibri"/>
                <a:cs typeface="Times New Roman"/>
              </a:rPr>
              <a:t>Todos los contribuyentes presentan sus declaraciones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5</a:t>
            </a:r>
            <a:r>
              <a:rPr lang="es-ES" b="1" dirty="0">
                <a:latin typeface="Calibri"/>
                <a:ea typeface="Calibri"/>
                <a:cs typeface="Times New Roman"/>
              </a:rPr>
              <a:t>. Las obligaciones de pago – </a:t>
            </a:r>
            <a:r>
              <a:rPr lang="es-ES" dirty="0">
                <a:latin typeface="Calibri"/>
                <a:ea typeface="Calibri"/>
                <a:cs typeface="Times New Roman"/>
              </a:rPr>
              <a:t>Todos los contribuyentes cumplen con sus obligaciones de pago.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6. La evaluación de riesgos y la auditoria  -</a:t>
            </a:r>
            <a:r>
              <a:rPr lang="es-ES" dirty="0">
                <a:latin typeface="Calibri"/>
                <a:ea typeface="Calibri"/>
                <a:cs typeface="Times New Roman"/>
              </a:rPr>
              <a:t>Los contribuyentes declaran  correctamente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C. </a:t>
            </a:r>
            <a:r>
              <a:rPr lang="es-ES" b="1" dirty="0">
                <a:latin typeface="Calibri"/>
                <a:ea typeface="Calibri"/>
                <a:cs typeface="Times New Roman"/>
              </a:rPr>
              <a:t>	GOBERNANZA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 7</a:t>
            </a:r>
            <a:r>
              <a:rPr lang="es-ES" b="1" dirty="0">
                <a:latin typeface="Calibri"/>
                <a:ea typeface="Calibri"/>
                <a:cs typeface="Times New Roman"/>
              </a:rPr>
              <a:t>. Resolución de Recursos  - </a:t>
            </a:r>
            <a:r>
              <a:rPr lang="es-ES" dirty="0">
                <a:latin typeface="Calibri"/>
                <a:ea typeface="Calibri"/>
                <a:cs typeface="Times New Roman"/>
              </a:rPr>
              <a:t>El proceso de recursos es independiente y eficaz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8</a:t>
            </a:r>
            <a:r>
              <a:rPr lang="es-ES" b="1" dirty="0">
                <a:latin typeface="Calibri"/>
                <a:ea typeface="Calibri"/>
                <a:cs typeface="Times New Roman"/>
              </a:rPr>
              <a:t>. Rendición de cuentas y transparencia - </a:t>
            </a:r>
            <a:r>
              <a:rPr lang="es-ES" dirty="0">
                <a:latin typeface="Calibri"/>
                <a:ea typeface="Calibri"/>
                <a:cs typeface="Times New Roman"/>
              </a:rPr>
              <a:t>La administración es transparente en el ejercicio de sus actividades y responsable ante el Gobierno y la comunidad.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4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 smtClean="0"/>
              <a:t> ASISTENCIA AL CUMPLIMIENTO VOLUNTARIO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b="1" dirty="0" smtClean="0"/>
              <a:t>	Objetivo : Que los </a:t>
            </a:r>
            <a:r>
              <a:rPr lang="es-ES" b="1" dirty="0"/>
              <a:t>contribuyentes </a:t>
            </a:r>
            <a:r>
              <a:rPr lang="es-ES" b="1" dirty="0" smtClean="0"/>
              <a:t>dispongan de la </a:t>
            </a:r>
            <a:r>
              <a:rPr lang="es-ES" b="1" dirty="0"/>
              <a:t>información y el </a:t>
            </a:r>
            <a:r>
              <a:rPr lang="es-ES" b="1" dirty="0" smtClean="0"/>
              <a:t>	estímulo necesario </a:t>
            </a:r>
            <a:r>
              <a:rPr lang="es-ES" b="1" dirty="0"/>
              <a:t>para </a:t>
            </a:r>
            <a:r>
              <a:rPr lang="es-ES" b="1" dirty="0" smtClean="0"/>
              <a:t>cumplir con sus obligaciones tributarias correctamente . </a:t>
            </a:r>
          </a:p>
          <a:p>
            <a:endParaRPr lang="es-ES" b="1" dirty="0"/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s-ES" b="1" dirty="0" smtClean="0"/>
              <a:t>Amplitud y Calidad de </a:t>
            </a:r>
            <a:r>
              <a:rPr lang="es-ES" b="1" dirty="0"/>
              <a:t>la información </a:t>
            </a:r>
            <a:r>
              <a:rPr lang="es-ES" b="1" dirty="0" smtClean="0"/>
              <a:t>disponible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s-ES" b="1" dirty="0" smtClean="0"/>
              <a:t>Actualidad </a:t>
            </a:r>
            <a:r>
              <a:rPr lang="es-ES" b="1" dirty="0"/>
              <a:t>de la i</a:t>
            </a:r>
            <a:r>
              <a:rPr lang="es-ES" b="1" dirty="0" smtClean="0"/>
              <a:t>nformación disponible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romanUcPeriod"/>
            </a:pPr>
            <a:r>
              <a:rPr lang="es-ES" b="1" dirty="0" smtClean="0"/>
              <a:t>Accesibilidad </a:t>
            </a:r>
            <a:r>
              <a:rPr lang="es-ES" b="1" dirty="0"/>
              <a:t>de la </a:t>
            </a:r>
            <a:r>
              <a:rPr lang="es-ES" b="1" dirty="0" smtClean="0"/>
              <a:t>información </a:t>
            </a:r>
            <a:r>
              <a:rPr lang="es-ES" b="1" dirty="0"/>
              <a:t>disponible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romanUcPeriod"/>
            </a:pPr>
            <a:r>
              <a:rPr lang="es-ES" b="1" dirty="0" smtClean="0"/>
              <a:t>Capacidad de respuesta a </a:t>
            </a:r>
            <a:r>
              <a:rPr lang="es-ES" b="1" dirty="0"/>
              <a:t>las solicitudes de </a:t>
            </a:r>
            <a:r>
              <a:rPr lang="es-ES" b="1" dirty="0" smtClean="0"/>
              <a:t>información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romanUcPeriod"/>
            </a:pPr>
            <a:r>
              <a:rPr lang="es-ES" b="1" dirty="0" smtClean="0"/>
              <a:t>Monitoreo y capacidad  aceptar e incluir las percepciones </a:t>
            </a:r>
            <a:r>
              <a:rPr lang="es-ES" b="1" dirty="0"/>
              <a:t>de los </a:t>
            </a:r>
            <a:r>
              <a:rPr lang="es-ES" b="1" dirty="0" smtClean="0"/>
              <a:t>contribuyentes</a:t>
            </a:r>
          </a:p>
          <a:p>
            <a:pPr marL="0" lvl="0" indent="0">
              <a:lnSpc>
                <a:spcPct val="150000"/>
              </a:lnSpc>
              <a:buNone/>
            </a:pPr>
            <a:endParaRPr lang="es-ES" b="1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romanUcPeriod"/>
            </a:pPr>
            <a:endParaRPr lang="es-ES" b="1" dirty="0"/>
          </a:p>
          <a:p>
            <a:pPr lvl="0">
              <a:lnSpc>
                <a:spcPct val="150000"/>
              </a:lnSpc>
              <a:spcAft>
                <a:spcPts val="1000"/>
              </a:spcAft>
              <a:buFont typeface="+mj-lt"/>
              <a:buAutoNum type="romanUcPeriod"/>
            </a:pP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pPr marL="514350" indent="-514350">
              <a:buFontTx/>
              <a:buAutoNum type="romanUcPeriod"/>
            </a:pPr>
            <a:endParaRPr lang="es-ES" dirty="0"/>
          </a:p>
          <a:p>
            <a:pPr marL="514350" indent="-514350">
              <a:buAutoNum type="romanUcPeriod"/>
            </a:pP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cantidad de información disponible para los contribuyentes para explicar, en términos claros, lo que son sus obligaciones y derechos, respecto de cada impuesto.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La información, en especial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, la </a:t>
            </a:r>
            <a:r>
              <a:rPr lang="es-ES" dirty="0">
                <a:latin typeface="Calibri"/>
                <a:ea typeface="Calibri"/>
                <a:cs typeface="Times New Roman"/>
              </a:rPr>
              <a:t>que está a disposición en  los sitios web o en formatos o guías estándar, debe ser  no solo amplia en su naturaleza, sino que también deben permitir a los contribuyentes obtener respuestas específicas a las preguntas que formulen (genéricos y específica ).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 smtClean="0"/>
              <a:t>	</a:t>
            </a:r>
            <a:r>
              <a:rPr lang="es-ES" b="1" dirty="0">
                <a:latin typeface="Calibri"/>
                <a:ea typeface="Calibri"/>
                <a:cs typeface="Times New Roman"/>
              </a:rPr>
              <a:t>Criterios de valoración –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Toda </a:t>
            </a:r>
            <a:r>
              <a:rPr lang="es-ES" b="1" dirty="0">
                <a:latin typeface="Calibri"/>
                <a:ea typeface="Calibri"/>
                <a:cs typeface="Times New Roman"/>
              </a:rPr>
              <a:t>la información necesaria está fácilmente disponible para los contribuyentes de explicar, de manera clara y simple, lo que 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son sus </a:t>
            </a:r>
            <a:r>
              <a:rPr lang="es-ES" b="1" dirty="0">
                <a:latin typeface="Calibri"/>
                <a:ea typeface="Calibri"/>
                <a:cs typeface="Times New Roman"/>
              </a:rPr>
              <a:t>obligaciones y derechos </a:t>
            </a:r>
            <a:r>
              <a:rPr lang="es-ES" b="1" dirty="0" smtClean="0">
                <a:latin typeface="Calibri"/>
                <a:ea typeface="Calibri"/>
                <a:cs typeface="Times New Roman"/>
              </a:rPr>
              <a:t>para </a:t>
            </a:r>
            <a:r>
              <a:rPr lang="es-ES" b="1" dirty="0">
                <a:latin typeface="Calibri"/>
                <a:ea typeface="Calibri"/>
                <a:cs typeface="Times New Roman"/>
              </a:rPr>
              <a:t>todos los impuestos principales.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</a:pP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r>
              <a:rPr lang="es-ES" sz="2400" b="1" dirty="0" smtClean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>AMPLITUD Y CALIDAD  DE LA INFORMACIÓN DISPONIBLE</a:t>
            </a:r>
            <a:r>
              <a:rPr lang="es-ES" sz="2400" b="1" dirty="0">
                <a:solidFill>
                  <a:srgbClr val="333333"/>
                </a:solidFill>
                <a:latin typeface="Gill Sans MT"/>
                <a:sym typeface="Gill Sans MT" pitchFamily="34" charset="0"/>
              </a:rPr>
              <a:t/>
            </a:r>
            <a:br>
              <a:rPr lang="es-ES" sz="2400" b="1" dirty="0">
                <a:solidFill>
                  <a:srgbClr val="333333"/>
                </a:solidFill>
                <a:latin typeface="Gill Sans MT"/>
                <a:sym typeface="Gill Sans MT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Dimensión evaluada :  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 Toda la  </a:t>
            </a:r>
            <a:r>
              <a:rPr lang="es-ES" dirty="0">
                <a:latin typeface="Calibri"/>
                <a:ea typeface="Calibri"/>
                <a:cs typeface="Times New Roman"/>
              </a:rPr>
              <a:t>información disponible para los contribuyentes debe 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explicar de </a:t>
            </a:r>
            <a:r>
              <a:rPr lang="es-ES" dirty="0">
                <a:latin typeface="Calibri"/>
                <a:ea typeface="Calibri"/>
                <a:cs typeface="Times New Roman"/>
              </a:rPr>
              <a:t>manera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completa,  clara y precisa  cuáles </a:t>
            </a:r>
            <a:r>
              <a:rPr lang="es-ES" dirty="0">
                <a:latin typeface="Calibri"/>
                <a:ea typeface="Calibri"/>
                <a:cs typeface="Times New Roman"/>
              </a:rPr>
              <a:t>son sus obligaciones y derechos 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de </a:t>
            </a:r>
            <a:r>
              <a:rPr lang="es-ES" dirty="0">
                <a:latin typeface="Calibri"/>
                <a:ea typeface="Calibri"/>
                <a:cs typeface="Times New Roman"/>
              </a:rPr>
              <a:t>cada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uno de los impuestos autoliquidados.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Calibri"/>
                <a:ea typeface="Calibri"/>
                <a:cs typeface="Times New Roman"/>
              </a:rPr>
              <a:t>Criterios de valoración </a:t>
            </a:r>
            <a:endParaRPr lang="es-ES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Toda la información necesaria está fácilmente disponible para los contribuyentes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y  explican, </a:t>
            </a:r>
            <a:r>
              <a:rPr lang="es-ES" dirty="0">
                <a:latin typeface="Calibri"/>
                <a:ea typeface="Calibri"/>
                <a:cs typeface="Times New Roman"/>
              </a:rPr>
              <a:t>de manera clara y simple, lo que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son sus </a:t>
            </a:r>
            <a:r>
              <a:rPr lang="es-ES" dirty="0">
                <a:latin typeface="Calibri"/>
                <a:ea typeface="Calibri"/>
                <a:cs typeface="Times New Roman"/>
              </a:rPr>
              <a:t>obligaciones y derechos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dirty="0">
                <a:latin typeface="Calibri"/>
                <a:ea typeface="Calibri"/>
                <a:cs typeface="Times New Roman"/>
              </a:rPr>
              <a:t>para todos los impuestos principales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latin typeface="Calibri"/>
                <a:ea typeface="Calibri"/>
                <a:cs typeface="Times New Roman"/>
              </a:rPr>
              <a:t>Preguntas </a:t>
            </a:r>
          </a:p>
          <a:p>
            <a:r>
              <a:rPr lang="es-ES" dirty="0"/>
              <a:t>1. ¿Qué impuestos están sujetos a la autoliquidación ?</a:t>
            </a:r>
          </a:p>
          <a:p>
            <a:r>
              <a:rPr lang="es-ES" dirty="0"/>
              <a:t>2. ¿Cuál son los canales de información disponible para los contribuyentes?</a:t>
            </a:r>
          </a:p>
          <a:p>
            <a:r>
              <a:rPr lang="es-ES" dirty="0"/>
              <a:t>3. ¿Qué información genérica se proporciona?</a:t>
            </a:r>
          </a:p>
          <a:p>
            <a:r>
              <a:rPr lang="es-ES" dirty="0"/>
              <a:t>4. ¿Qué información específica se proporciona?</a:t>
            </a:r>
          </a:p>
          <a:p>
            <a:r>
              <a:rPr lang="es-ES" dirty="0"/>
              <a:t>5. ¿La información  es pre-llenada en declaraciones de impuestos?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D05C-BA50-4BDC-975C-D51C8873A7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31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ortad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Gill Sans MT"/>
        <a:ea typeface="小塚ゴシック Pr6N EL"/>
        <a:cs typeface="小塚ゴシック Pr6N EL"/>
      </a:majorFont>
      <a:minorFont>
        <a:latin typeface="Gill Sans"/>
        <a:ea typeface="小塚ゴシック Pr6N EL"/>
        <a:cs typeface="小塚ゴシック Pr6N 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po contenido">
  <a:themeElements>
    <a:clrScheme name="Diapo conte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 contenido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Diapo conte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raportad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raportada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Contra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Pages>0</Pages>
  <Words>959</Words>
  <Characters>0</Characters>
  <Application>Microsoft Office PowerPoint</Application>
  <PresentationFormat>Personalizado</PresentationFormat>
  <Lines>0</Lines>
  <Paragraphs>133</Paragraphs>
  <Slides>18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Portada</vt:lpstr>
      <vt:lpstr>Diapo contenido</vt:lpstr>
      <vt:lpstr>Contraportada</vt:lpstr>
      <vt:lpstr>El área de finanzas públicas del Programa EUROsociAL-II  Jorge Cosulich Ayala   Centro Interamericano de Administraciones Tributarias CIAT   </vt:lpstr>
      <vt:lpstr>VISITA DE INTERCAMBIO DE EXPERIENCIAS SUR – SUR ENTRE ADMINISTRACIONES TRIBUTARIAS SOBRE SERVICIOS DE INFORMACIÓN Y ASISTENCIA AL CONTRIBUYENTE AFIP - Buenos Aires, 11 al 13 de septiembre de 2013       PROGRAMA   Jorge Cosulich Ayala   Centro Interamericano de Administraciones Tributarias CIAT </vt:lpstr>
      <vt:lpstr>Presentación de PowerPoint</vt:lpstr>
      <vt:lpstr>PRESENTACION  </vt:lpstr>
      <vt:lpstr>  OBJETIVOS DEL ENCUENTRO</vt:lpstr>
      <vt:lpstr> AREAS FUNCIONALES  DE EVALUACIÓN DEL PERFOMANCE DE LAS AATT (TADAT)   </vt:lpstr>
      <vt:lpstr>  SERVICIOS DE INFORMACIÓN Y ASISTENCIA </vt:lpstr>
      <vt:lpstr>   ASISTENCIA AL CUMPLIMIENTO VOLUNTARIO </vt:lpstr>
      <vt:lpstr> AMPLITUD Y CALIDAD  DE LA INFORMACIÓN DISPONIBLE </vt:lpstr>
      <vt:lpstr> ACTUALIDAD DE LA INFORMACIÓN DISPONIBLE  </vt:lpstr>
      <vt:lpstr> ACCESIBILIDAD DE LA INFORMACIÓN DISPONIBLE </vt:lpstr>
      <vt:lpstr>  CAPACIDAD   DE RESPONDER A LAS SOLICITUDES DE INFORMACIÓN </vt:lpstr>
      <vt:lpstr> MONITOREO Y CAPACIDAD DE ACEPTAR LAS PERCEPCIONES DE LOS CONTRIBUYENTES </vt:lpstr>
      <vt:lpstr>  METODOLOGÍA</vt:lpstr>
      <vt:lpstr>PROGRAMA </vt:lpstr>
      <vt:lpstr>PROGRAMA </vt:lpstr>
      <vt:lpstr> PROGRAMA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 -Subtítulo de la presentación-</dc:title>
  <dc:creator>Maria Eugenia Cebrian</dc:creator>
  <cp:lastModifiedBy>Monica Alonso</cp:lastModifiedBy>
  <cp:revision>168</cp:revision>
  <cp:lastPrinted>2013-01-11T11:05:33Z</cp:lastPrinted>
  <dcterms:modified xsi:type="dcterms:W3CDTF">2013-09-19T17:07:26Z</dcterms:modified>
</cp:coreProperties>
</file>